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4572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9144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13716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18288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18714" t="0" r="0" b="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Linie"/>
          <p:cNvSpPr/>
          <p:nvPr/>
        </p:nvSpPr>
        <p:spPr>
          <a:xfrm flipH="1">
            <a:off x="-1588" y="6137275"/>
            <a:ext cx="12195176" cy="1588"/>
          </a:xfrm>
          <a:prstGeom prst="line">
            <a:avLst/>
          </a:prstGeom>
          <a:ln w="1908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0" t="19212" r="6008" b="19784"/>
          <a:stretch>
            <a:fillRect/>
          </a:stretch>
        </p:blipFill>
        <p:spPr>
          <a:xfrm>
            <a:off x="2362199" y="4483099"/>
            <a:ext cx="7535864" cy="160496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eltext"/>
          <p:cNvSpPr txBox="1"/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lIns="44999" tIns="44999" rIns="44999" bIns="44999"/>
          <a:lstStyle>
            <a:lvl1pPr algn="l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5" name="Textebene 1…"/>
          <p:cNvSpPr txBox="1"/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44999" tIns="44999" rIns="44999" bIns="44999" anchor="ctr"/>
          <a:lstStyle>
            <a:lvl1pPr algn="ctr">
              <a:spcBef>
                <a:spcPts val="0"/>
              </a:spcBef>
              <a:defRPr sz="3200"/>
            </a:lvl1pPr>
            <a:lvl2pPr algn="ctr">
              <a:spcBef>
                <a:spcPts val="0"/>
              </a:spcBef>
              <a:defRPr sz="3200"/>
            </a:lvl2pPr>
            <a:lvl3pPr algn="ctr">
              <a:spcBef>
                <a:spcPts val="0"/>
              </a:spcBef>
              <a:defRPr sz="3200"/>
            </a:lvl3pPr>
            <a:lvl4pPr algn="ctr">
              <a:spcBef>
                <a:spcPts val="0"/>
              </a:spcBef>
              <a:defRPr sz="3200"/>
            </a:lvl4pPr>
            <a:lvl5pPr algn="ctr">
              <a:spcBef>
                <a:spcPts val="0"/>
              </a:spcBef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" name="Foliennummer"/>
          <p:cNvSpPr txBox="1"/>
          <p:nvPr>
            <p:ph type="sldNum" sz="quarter" idx="2"/>
          </p:nvPr>
        </p:nvSpPr>
        <p:spPr>
          <a:xfrm>
            <a:off x="8478828" y="6232123"/>
            <a:ext cx="257185" cy="246866"/>
          </a:xfrm>
          <a:prstGeom prst="rect">
            <a:avLst/>
          </a:prstGeom>
        </p:spPr>
        <p:txBody>
          <a:bodyPr lIns="44999" tIns="44999" rIns="44999" bIns="44999" anchor="ctr"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18714" t="0" r="0" b="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Linie"/>
          <p:cNvSpPr/>
          <p:nvPr/>
        </p:nvSpPr>
        <p:spPr>
          <a:xfrm flipH="1">
            <a:off x="-1588" y="6137275"/>
            <a:ext cx="12195176" cy="1588"/>
          </a:xfrm>
          <a:prstGeom prst="line">
            <a:avLst/>
          </a:prstGeom>
          <a:ln w="1908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" name="Linie"/>
          <p:cNvSpPr/>
          <p:nvPr/>
        </p:nvSpPr>
        <p:spPr>
          <a:xfrm>
            <a:off x="0" y="765174"/>
            <a:ext cx="12192001" cy="1589"/>
          </a:xfrm>
          <a:prstGeom prst="line">
            <a:avLst/>
          </a:prstGeom>
          <a:ln w="1908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0" t="19212" r="6008" b="19784"/>
          <a:stretch>
            <a:fillRect/>
          </a:stretch>
        </p:blipFill>
        <p:spPr>
          <a:xfrm>
            <a:off x="9288462" y="6210300"/>
            <a:ext cx="2795589" cy="59531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Titeltext"/>
          <p:cNvSpPr txBox="1"/>
          <p:nvPr>
            <p:ph type="title"/>
          </p:nvPr>
        </p:nvSpPr>
        <p:spPr>
          <a:xfrm>
            <a:off x="476250" y="0"/>
            <a:ext cx="8723313" cy="869950"/>
          </a:xfrm>
          <a:prstGeom prst="rect">
            <a:avLst/>
          </a:prstGeom>
        </p:spPr>
        <p:txBody>
          <a:bodyPr lIns="44999" tIns="44999" rIns="44999" bIns="44999" anchor="b"/>
          <a:lstStyle>
            <a:lvl1pPr algn="l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28" name="Textebene 1…"/>
          <p:cNvSpPr txBox="1"/>
          <p:nvPr>
            <p:ph type="body" idx="1"/>
          </p:nvPr>
        </p:nvSpPr>
        <p:spPr>
          <a:xfrm>
            <a:off x="476249" y="942975"/>
            <a:ext cx="11256964" cy="4953000"/>
          </a:xfrm>
          <a:prstGeom prst="rect">
            <a:avLst/>
          </a:prstGeom>
        </p:spPr>
        <p:txBody>
          <a:bodyPr lIns="44999" tIns="44999" rIns="44999" bIns="44999"/>
          <a:lstStyle>
            <a:lvl1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9" name="Foliennummer"/>
          <p:cNvSpPr txBox="1"/>
          <p:nvPr>
            <p:ph type="sldNum" sz="quarter" idx="2"/>
          </p:nvPr>
        </p:nvSpPr>
        <p:spPr>
          <a:xfrm>
            <a:off x="11627387" y="238125"/>
            <a:ext cx="334426" cy="331648"/>
          </a:xfrm>
          <a:prstGeom prst="rect">
            <a:avLst/>
          </a:prstGeom>
        </p:spPr>
        <p:txBody>
          <a:bodyPr lIns="44999" tIns="44999" rIns="44999" bIns="44999"/>
          <a:lstStyle>
            <a:lvl1pPr>
              <a:lnSpc>
                <a:spcPct val="100000"/>
              </a:lnSpc>
              <a:tabLst/>
              <a:defRPr sz="1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609600" y="273050"/>
            <a:ext cx="1097121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609600" y="1604962"/>
            <a:ext cx="10971213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1388724" y="6246812"/>
            <a:ext cx="190501" cy="1956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tabLst>
                <a:tab pos="723900" algn="l"/>
                <a:tab pos="1447800" algn="l"/>
                <a:tab pos="2171700" algn="l"/>
              </a:tabLst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42900" marR="0" indent="1143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5715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342900" marR="0" indent="10287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342900" marR="0" indent="14859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42900" marR="0" indent="19431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42900" marR="0" indent="24003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900" marR="0" indent="28575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42900" marR="0" indent="33147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Marcel Bruckner, Kevin Bein, Moiz Sajid"/>
          <p:cNvSpPr txBox="1"/>
          <p:nvPr>
            <p:ph type="subTitle" sz="quarter" idx="1"/>
          </p:nvPr>
        </p:nvSpPr>
        <p:spPr>
          <a:xfrm>
            <a:off x="1828800" y="2905125"/>
            <a:ext cx="8534400" cy="942975"/>
          </a:xfrm>
          <a:prstGeom prst="rect">
            <a:avLst/>
          </a:prstGeom>
        </p:spPr>
        <p:txBody>
          <a:bodyPr/>
          <a:lstStyle>
            <a:lvl1pPr marL="0" indent="0" defTabSz="435784">
              <a:lnSpc>
                <a:spcPct val="100000"/>
              </a:lnSpc>
              <a:spcBef>
                <a:spcPts val="700"/>
              </a:spcBef>
              <a:tabLst>
                <a:tab pos="698500" algn="l"/>
                <a:tab pos="1397000" algn="l"/>
                <a:tab pos="2095500" algn="l"/>
                <a:tab pos="2806700" algn="l"/>
                <a:tab pos="3505200" algn="l"/>
                <a:tab pos="4203700" algn="l"/>
                <a:tab pos="4914900" algn="l"/>
                <a:tab pos="5613400" algn="l"/>
                <a:tab pos="6311900" algn="l"/>
                <a:tab pos="7010400" algn="l"/>
                <a:tab pos="7721600" algn="l"/>
              </a:tabLst>
              <a:defRPr b="1" i="1" sz="3492">
                <a:solidFill>
                  <a:srgbClr val="C0504D"/>
                </a:solidFill>
              </a:defRPr>
            </a:lvl1pPr>
          </a:lstStyle>
          <a:p>
            <a:pPr/>
            <a:r>
              <a:t>Marcel Bruckner, Kevin Bein, Moiz Sajid</a:t>
            </a:r>
          </a:p>
        </p:txBody>
      </p:sp>
      <p:sp>
        <p:nvSpPr>
          <p:cNvPr id="48" name="Volumetric Capture"/>
          <p:cNvSpPr txBox="1"/>
          <p:nvPr>
            <p:ph type="ctrTitle"/>
          </p:nvPr>
        </p:nvSpPr>
        <p:spPr>
          <a:xfrm>
            <a:off x="914400" y="1304924"/>
            <a:ext cx="10363200" cy="1590677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5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 b="1" sz="6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Volumetric Capture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4. ChArUco Board detection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4. ChArUco Board detection</a:t>
            </a:r>
          </a:p>
        </p:txBody>
      </p:sp>
      <p:sp>
        <p:nvSpPr>
          <p:cNvPr id="91" name="Detect 12 ChArUco corners in all camera streams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Detect 12 ChArUco corners in all camera streams</a:t>
            </a:r>
          </a:p>
        </p:txBody>
      </p:sp>
      <p:pic>
        <p:nvPicPr>
          <p:cNvPr id="92" name="color.PNG" descr="color.PNG"/>
          <p:cNvPicPr>
            <a:picLocks noChangeAspect="1"/>
          </p:cNvPicPr>
          <p:nvPr/>
        </p:nvPicPr>
        <p:blipFill>
          <a:blip r:embed="rId2">
            <a:extLst/>
          </a:blip>
          <a:srcRect l="3308" t="3691" r="3308" b="0"/>
          <a:stretch>
            <a:fillRect/>
          </a:stretch>
        </p:blipFill>
        <p:spPr>
          <a:xfrm>
            <a:off x="3379192" y="1734542"/>
            <a:ext cx="5433524" cy="3777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5. Callibration via Procrustes, Bundle Adjustment and ICP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 defTabSz="395350">
              <a:tabLst>
                <a:tab pos="635000" algn="l"/>
                <a:tab pos="1270000" algn="l"/>
                <a:tab pos="1905000" algn="l"/>
                <a:tab pos="2540000" algn="l"/>
                <a:tab pos="3175000" algn="l"/>
                <a:tab pos="3810000" algn="l"/>
                <a:tab pos="4457700" algn="l"/>
                <a:tab pos="5092700" algn="l"/>
                <a:tab pos="5727700" algn="l"/>
                <a:tab pos="6362700" algn="l"/>
                <a:tab pos="6997700" algn="l"/>
                <a:tab pos="7632700" algn="l"/>
              </a:tabLst>
              <a:defRPr sz="3872"/>
            </a:lvl1pPr>
          </a:lstStyle>
          <a:p>
            <a:pPr/>
            <a:r>
              <a:t>5. Callibration via Procrustes, Bundle Adjustment and ICP</a:t>
            </a:r>
          </a:p>
        </p:txBody>
      </p:sp>
      <p:sp>
        <p:nvSpPr>
          <p:cNvPr id="95" name="Use detected ChArUco corners as correspondences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Use detected ChArUco corners as correspondences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Initialize algorithm with Procrustes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Minimze error function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Run ICP for further refinement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6. Fusion into Voxelgrid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6. Fusion into Voxelgrid</a:t>
            </a:r>
          </a:p>
        </p:txBody>
      </p:sp>
      <p:sp>
        <p:nvSpPr>
          <p:cNvPr id="98" name="Calculate TSDF values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Calculate TSDF values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Fuse aligned points into Voxelgrid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7. Compute Marching Cubes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7. Compute Marching Cubes</a:t>
            </a:r>
          </a:p>
        </p:txBody>
      </p:sp>
      <p:sp>
        <p:nvSpPr>
          <p:cNvPr id="101" name="Text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plementation Details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Implementation Details</a:t>
            </a:r>
          </a:p>
        </p:txBody>
      </p:sp>
      <p:sp>
        <p:nvSpPr>
          <p:cNvPr id="104" name="Librealsense API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Librealsense API 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Camera communication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Post-processing filters: Hole-filling, Depth threshold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RGB and Depth alignment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OpenCV for ChArUco corner detection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OpenGL Rendering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OpenGL Shading Language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Immediate Mode GUI (imgui) for UX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mplementation Details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Implementation Details</a:t>
            </a:r>
          </a:p>
        </p:txBody>
      </p:sp>
      <p:sp>
        <p:nvSpPr>
          <p:cNvPr id="107" name="Custom implementation of Procrustes, Bundle Adjustment and ICP using Ceres solver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Custom implementation of Procrustes, Bundle Adjustment and ICP using Ceres solver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Custom implementation of Marching Cubes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Not used: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Point Cloud Library (PCL)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CUDA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DirectX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ive Demo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Live Demo</a:t>
            </a:r>
          </a:p>
        </p:txBody>
      </p:sp>
      <p:sp>
        <p:nvSpPr>
          <p:cNvPr id="110" name="Text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Volumetric Capture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Volumetric Capture</a:t>
            </a:r>
          </a:p>
        </p:txBody>
      </p:sp>
      <p:sp>
        <p:nvSpPr>
          <p:cNvPr id="113" name="Thank you! Questions?"/>
          <p:cNvSpPr txBox="1"/>
          <p:nvPr/>
        </p:nvSpPr>
        <p:spPr>
          <a:xfrm>
            <a:off x="2111354" y="2982622"/>
            <a:ext cx="7969292" cy="89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indent="107950">
              <a:buClr>
                <a:srgbClr val="000000"/>
              </a:buClr>
              <a:buFont typeface="Wingdings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6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Thank you!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al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Goal</a:t>
            </a:r>
          </a:p>
        </p:txBody>
      </p:sp>
      <p:sp>
        <p:nvSpPr>
          <p:cNvPr id="51" name="Reconstruct volumetric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Reconstruct volumetric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etup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Setup</a:t>
            </a:r>
          </a:p>
        </p:txBody>
      </p:sp>
      <p:sp>
        <p:nvSpPr>
          <p:cNvPr id="54" name="4x Intel RealSense Depth Camera D415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4x Intel RealSense Depth Camera D415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4x Tripods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USB Hub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USB Active Repeater Cables</a:t>
            </a:r>
          </a:p>
        </p:txBody>
      </p:sp>
      <p:pic>
        <p:nvPicPr>
          <p:cNvPr id="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3537" y="1477955"/>
            <a:ext cx="4751388" cy="4043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8183" t="11511" r="4888" b="15412"/>
          <a:stretch>
            <a:fillRect/>
          </a:stretch>
        </p:blipFill>
        <p:spPr>
          <a:xfrm>
            <a:off x="1467647" y="3602275"/>
            <a:ext cx="3416891" cy="1612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427" fill="norm" stroke="1" extrusionOk="0">
                <a:moveTo>
                  <a:pt x="18380" y="1"/>
                </a:moveTo>
                <a:cubicBezTo>
                  <a:pt x="18350" y="-8"/>
                  <a:pt x="18312" y="30"/>
                  <a:pt x="18253" y="107"/>
                </a:cubicBezTo>
                <a:cubicBezTo>
                  <a:pt x="18081" y="327"/>
                  <a:pt x="17854" y="346"/>
                  <a:pt x="17794" y="144"/>
                </a:cubicBezTo>
                <a:cubicBezTo>
                  <a:pt x="17706" y="-155"/>
                  <a:pt x="17182" y="138"/>
                  <a:pt x="17145" y="507"/>
                </a:cubicBezTo>
                <a:cubicBezTo>
                  <a:pt x="17123" y="733"/>
                  <a:pt x="16521" y="1011"/>
                  <a:pt x="16251" y="919"/>
                </a:cubicBezTo>
                <a:cubicBezTo>
                  <a:pt x="16077" y="859"/>
                  <a:pt x="16016" y="887"/>
                  <a:pt x="16031" y="1024"/>
                </a:cubicBezTo>
                <a:cubicBezTo>
                  <a:pt x="16045" y="1155"/>
                  <a:pt x="15645" y="1430"/>
                  <a:pt x="14728" y="1921"/>
                </a:cubicBezTo>
                <a:cubicBezTo>
                  <a:pt x="14000" y="2310"/>
                  <a:pt x="13367" y="2599"/>
                  <a:pt x="13321" y="2564"/>
                </a:cubicBezTo>
                <a:cubicBezTo>
                  <a:pt x="13274" y="2529"/>
                  <a:pt x="13219" y="2562"/>
                  <a:pt x="13198" y="2633"/>
                </a:cubicBezTo>
                <a:cubicBezTo>
                  <a:pt x="13165" y="2744"/>
                  <a:pt x="11562" y="3613"/>
                  <a:pt x="11174" y="3729"/>
                </a:cubicBezTo>
                <a:cubicBezTo>
                  <a:pt x="11097" y="3753"/>
                  <a:pt x="10989" y="3809"/>
                  <a:pt x="10931" y="3856"/>
                </a:cubicBezTo>
                <a:cubicBezTo>
                  <a:pt x="10599" y="4130"/>
                  <a:pt x="9980" y="4360"/>
                  <a:pt x="9771" y="4288"/>
                </a:cubicBezTo>
                <a:cubicBezTo>
                  <a:pt x="9598" y="4229"/>
                  <a:pt x="9536" y="4257"/>
                  <a:pt x="9551" y="4389"/>
                </a:cubicBezTo>
                <a:cubicBezTo>
                  <a:pt x="9565" y="4515"/>
                  <a:pt x="8933" y="4908"/>
                  <a:pt x="7525" y="5649"/>
                </a:cubicBezTo>
                <a:cubicBezTo>
                  <a:pt x="6399" y="6241"/>
                  <a:pt x="5457" y="6718"/>
                  <a:pt x="5433" y="6709"/>
                </a:cubicBezTo>
                <a:cubicBezTo>
                  <a:pt x="5410" y="6700"/>
                  <a:pt x="5343" y="6737"/>
                  <a:pt x="5285" y="6788"/>
                </a:cubicBezTo>
                <a:cubicBezTo>
                  <a:pt x="5228" y="6839"/>
                  <a:pt x="4477" y="7246"/>
                  <a:pt x="3615" y="7695"/>
                </a:cubicBezTo>
                <a:cubicBezTo>
                  <a:pt x="2752" y="8144"/>
                  <a:pt x="1887" y="8673"/>
                  <a:pt x="1691" y="8871"/>
                </a:cubicBezTo>
                <a:cubicBezTo>
                  <a:pt x="1496" y="9069"/>
                  <a:pt x="1316" y="9235"/>
                  <a:pt x="1293" y="9235"/>
                </a:cubicBezTo>
                <a:cubicBezTo>
                  <a:pt x="1270" y="9235"/>
                  <a:pt x="1101" y="9579"/>
                  <a:pt x="917" y="9999"/>
                </a:cubicBezTo>
                <a:cubicBezTo>
                  <a:pt x="734" y="10420"/>
                  <a:pt x="517" y="10903"/>
                  <a:pt x="439" y="11075"/>
                </a:cubicBezTo>
                <a:cubicBezTo>
                  <a:pt x="360" y="11247"/>
                  <a:pt x="307" y="11445"/>
                  <a:pt x="319" y="11518"/>
                </a:cubicBezTo>
                <a:cubicBezTo>
                  <a:pt x="330" y="11591"/>
                  <a:pt x="271" y="11885"/>
                  <a:pt x="188" y="12167"/>
                </a:cubicBezTo>
                <a:cubicBezTo>
                  <a:pt x="70" y="12568"/>
                  <a:pt x="29" y="12975"/>
                  <a:pt x="5" y="14034"/>
                </a:cubicBezTo>
                <a:cubicBezTo>
                  <a:pt x="-11" y="14779"/>
                  <a:pt x="9" y="15583"/>
                  <a:pt x="48" y="15816"/>
                </a:cubicBezTo>
                <a:cubicBezTo>
                  <a:pt x="96" y="16104"/>
                  <a:pt x="94" y="16288"/>
                  <a:pt x="46" y="16391"/>
                </a:cubicBezTo>
                <a:cubicBezTo>
                  <a:pt x="-32" y="16554"/>
                  <a:pt x="116" y="17445"/>
                  <a:pt x="221" y="17445"/>
                </a:cubicBezTo>
                <a:cubicBezTo>
                  <a:pt x="252" y="17445"/>
                  <a:pt x="369" y="17655"/>
                  <a:pt x="481" y="17915"/>
                </a:cubicBezTo>
                <a:cubicBezTo>
                  <a:pt x="594" y="18175"/>
                  <a:pt x="687" y="18326"/>
                  <a:pt x="687" y="18252"/>
                </a:cubicBezTo>
                <a:cubicBezTo>
                  <a:pt x="687" y="18179"/>
                  <a:pt x="781" y="18308"/>
                  <a:pt x="895" y="18537"/>
                </a:cubicBezTo>
                <a:cubicBezTo>
                  <a:pt x="1008" y="18766"/>
                  <a:pt x="1081" y="19021"/>
                  <a:pt x="1057" y="19101"/>
                </a:cubicBezTo>
                <a:cubicBezTo>
                  <a:pt x="1032" y="19187"/>
                  <a:pt x="1048" y="19202"/>
                  <a:pt x="1098" y="19138"/>
                </a:cubicBezTo>
                <a:cubicBezTo>
                  <a:pt x="1145" y="19076"/>
                  <a:pt x="1296" y="19189"/>
                  <a:pt x="1446" y="19397"/>
                </a:cubicBezTo>
                <a:cubicBezTo>
                  <a:pt x="1798" y="19887"/>
                  <a:pt x="2746" y="20874"/>
                  <a:pt x="3084" y="21105"/>
                </a:cubicBezTo>
                <a:cubicBezTo>
                  <a:pt x="3233" y="21207"/>
                  <a:pt x="3517" y="21335"/>
                  <a:pt x="3713" y="21390"/>
                </a:cubicBezTo>
                <a:cubicBezTo>
                  <a:pt x="3908" y="21445"/>
                  <a:pt x="4102" y="21438"/>
                  <a:pt x="4143" y="21374"/>
                </a:cubicBezTo>
                <a:cubicBezTo>
                  <a:pt x="4185" y="21310"/>
                  <a:pt x="4670" y="21039"/>
                  <a:pt x="5223" y="20768"/>
                </a:cubicBezTo>
                <a:cubicBezTo>
                  <a:pt x="5922" y="20424"/>
                  <a:pt x="6330" y="20293"/>
                  <a:pt x="6568" y="20341"/>
                </a:cubicBezTo>
                <a:cubicBezTo>
                  <a:pt x="6863" y="20400"/>
                  <a:pt x="6904" y="20375"/>
                  <a:pt x="6866" y="20166"/>
                </a:cubicBezTo>
                <a:cubicBezTo>
                  <a:pt x="6807" y="19842"/>
                  <a:pt x="7108" y="19605"/>
                  <a:pt x="7422" y="19729"/>
                </a:cubicBezTo>
                <a:cubicBezTo>
                  <a:pt x="7597" y="19798"/>
                  <a:pt x="7655" y="19772"/>
                  <a:pt x="7640" y="19634"/>
                </a:cubicBezTo>
                <a:cubicBezTo>
                  <a:pt x="7615" y="19404"/>
                  <a:pt x="8190" y="19021"/>
                  <a:pt x="8374" y="19143"/>
                </a:cubicBezTo>
                <a:cubicBezTo>
                  <a:pt x="8447" y="19193"/>
                  <a:pt x="8538" y="19138"/>
                  <a:pt x="8584" y="19017"/>
                </a:cubicBezTo>
                <a:cubicBezTo>
                  <a:pt x="8629" y="18900"/>
                  <a:pt x="9261" y="18463"/>
                  <a:pt x="9989" y="18047"/>
                </a:cubicBezTo>
                <a:cubicBezTo>
                  <a:pt x="10718" y="17630"/>
                  <a:pt x="11476" y="17189"/>
                  <a:pt x="11673" y="17066"/>
                </a:cubicBezTo>
                <a:cubicBezTo>
                  <a:pt x="11869" y="16943"/>
                  <a:pt x="12104" y="16823"/>
                  <a:pt x="12196" y="16802"/>
                </a:cubicBezTo>
                <a:cubicBezTo>
                  <a:pt x="12289" y="16781"/>
                  <a:pt x="12404" y="16716"/>
                  <a:pt x="12452" y="16654"/>
                </a:cubicBezTo>
                <a:cubicBezTo>
                  <a:pt x="12681" y="16357"/>
                  <a:pt x="14470" y="15446"/>
                  <a:pt x="14711" y="15505"/>
                </a:cubicBezTo>
                <a:cubicBezTo>
                  <a:pt x="14909" y="15554"/>
                  <a:pt x="15002" y="15497"/>
                  <a:pt x="15094" y="15278"/>
                </a:cubicBezTo>
                <a:cubicBezTo>
                  <a:pt x="15238" y="14938"/>
                  <a:pt x="16233" y="14307"/>
                  <a:pt x="16472" y="14403"/>
                </a:cubicBezTo>
                <a:cubicBezTo>
                  <a:pt x="16563" y="14439"/>
                  <a:pt x="16632" y="14403"/>
                  <a:pt x="16624" y="14324"/>
                </a:cubicBezTo>
                <a:cubicBezTo>
                  <a:pt x="16608" y="14157"/>
                  <a:pt x="16986" y="13896"/>
                  <a:pt x="17075" y="14012"/>
                </a:cubicBezTo>
                <a:cubicBezTo>
                  <a:pt x="17108" y="14055"/>
                  <a:pt x="17117" y="14154"/>
                  <a:pt x="17095" y="14229"/>
                </a:cubicBezTo>
                <a:cubicBezTo>
                  <a:pt x="17073" y="14304"/>
                  <a:pt x="17088" y="14366"/>
                  <a:pt x="17130" y="14366"/>
                </a:cubicBezTo>
                <a:cubicBezTo>
                  <a:pt x="17173" y="14366"/>
                  <a:pt x="17199" y="14256"/>
                  <a:pt x="17188" y="14123"/>
                </a:cubicBezTo>
                <a:cubicBezTo>
                  <a:pt x="17167" y="13872"/>
                  <a:pt x="17507" y="13590"/>
                  <a:pt x="18666" y="12905"/>
                </a:cubicBezTo>
                <a:cubicBezTo>
                  <a:pt x="18953" y="12735"/>
                  <a:pt x="19378" y="12458"/>
                  <a:pt x="19608" y="12288"/>
                </a:cubicBezTo>
                <a:cubicBezTo>
                  <a:pt x="19838" y="12118"/>
                  <a:pt x="20079" y="11973"/>
                  <a:pt x="20146" y="11966"/>
                </a:cubicBezTo>
                <a:cubicBezTo>
                  <a:pt x="20213" y="11960"/>
                  <a:pt x="20269" y="11908"/>
                  <a:pt x="20269" y="11850"/>
                </a:cubicBezTo>
                <a:cubicBezTo>
                  <a:pt x="20269" y="11793"/>
                  <a:pt x="20471" y="11317"/>
                  <a:pt x="20717" y="10796"/>
                </a:cubicBezTo>
                <a:cubicBezTo>
                  <a:pt x="20964" y="10274"/>
                  <a:pt x="21144" y="9807"/>
                  <a:pt x="21118" y="9752"/>
                </a:cubicBezTo>
                <a:cubicBezTo>
                  <a:pt x="21092" y="9696"/>
                  <a:pt x="21129" y="9554"/>
                  <a:pt x="21203" y="9440"/>
                </a:cubicBezTo>
                <a:cubicBezTo>
                  <a:pt x="21277" y="9327"/>
                  <a:pt x="21319" y="9198"/>
                  <a:pt x="21296" y="9150"/>
                </a:cubicBezTo>
                <a:cubicBezTo>
                  <a:pt x="21242" y="9037"/>
                  <a:pt x="21376" y="8200"/>
                  <a:pt x="21494" y="7911"/>
                </a:cubicBezTo>
                <a:cubicBezTo>
                  <a:pt x="21545" y="7786"/>
                  <a:pt x="21568" y="7557"/>
                  <a:pt x="21564" y="7326"/>
                </a:cubicBezTo>
                <a:cubicBezTo>
                  <a:pt x="21560" y="7095"/>
                  <a:pt x="21530" y="6861"/>
                  <a:pt x="21474" y="6714"/>
                </a:cubicBezTo>
                <a:cubicBezTo>
                  <a:pt x="21433" y="6609"/>
                  <a:pt x="21377" y="6312"/>
                  <a:pt x="21351" y="6055"/>
                </a:cubicBezTo>
                <a:cubicBezTo>
                  <a:pt x="21325" y="5798"/>
                  <a:pt x="21215" y="5323"/>
                  <a:pt x="21105" y="5006"/>
                </a:cubicBezTo>
                <a:cubicBezTo>
                  <a:pt x="20961" y="4585"/>
                  <a:pt x="20927" y="4385"/>
                  <a:pt x="20983" y="4267"/>
                </a:cubicBezTo>
                <a:cubicBezTo>
                  <a:pt x="21079" y="4064"/>
                  <a:pt x="21028" y="3946"/>
                  <a:pt x="20825" y="3914"/>
                </a:cubicBezTo>
                <a:cubicBezTo>
                  <a:pt x="20721" y="3897"/>
                  <a:pt x="20637" y="3736"/>
                  <a:pt x="20577" y="3434"/>
                </a:cubicBezTo>
                <a:cubicBezTo>
                  <a:pt x="20487" y="2983"/>
                  <a:pt x="20355" y="2669"/>
                  <a:pt x="20249" y="2654"/>
                </a:cubicBezTo>
                <a:cubicBezTo>
                  <a:pt x="20174" y="2643"/>
                  <a:pt x="19851" y="1821"/>
                  <a:pt x="19851" y="1641"/>
                </a:cubicBezTo>
                <a:cubicBezTo>
                  <a:pt x="19851" y="1498"/>
                  <a:pt x="19645" y="1311"/>
                  <a:pt x="19420" y="1246"/>
                </a:cubicBezTo>
                <a:cubicBezTo>
                  <a:pt x="19356" y="1227"/>
                  <a:pt x="19223" y="1075"/>
                  <a:pt x="19122" y="908"/>
                </a:cubicBezTo>
                <a:cubicBezTo>
                  <a:pt x="19021" y="741"/>
                  <a:pt x="18846" y="560"/>
                  <a:pt x="18733" y="507"/>
                </a:cubicBezTo>
                <a:cubicBezTo>
                  <a:pt x="18621" y="455"/>
                  <a:pt x="18497" y="305"/>
                  <a:pt x="18460" y="170"/>
                </a:cubicBezTo>
                <a:cubicBezTo>
                  <a:pt x="18433" y="67"/>
                  <a:pt x="18411" y="10"/>
                  <a:pt x="18380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peline Overview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Pipeline Overview</a:t>
            </a:r>
          </a:p>
        </p:txBody>
      </p:sp>
      <p:sp>
        <p:nvSpPr>
          <p:cNvPr id="59" name="RGB and depth frame capture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RGB and depth frame capture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Post-Processing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Align RGB and depth frame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ChArUco Board detection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Callibration via Procrustes, Bundle Adjustment and ICP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Fusion into Voxelgrid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Compute Marching Cubes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1. RGB and depth frame capture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1. RGB and depth frame capture</a:t>
            </a:r>
          </a:p>
        </p:txBody>
      </p:sp>
      <p:sp>
        <p:nvSpPr>
          <p:cNvPr id="62" name="1280x720 active stereo depth"/>
          <p:cNvSpPr txBox="1"/>
          <p:nvPr>
            <p:ph type="body" sz="quarter" idx="1"/>
          </p:nvPr>
        </p:nvSpPr>
        <p:spPr>
          <a:xfrm>
            <a:off x="898017" y="1414532"/>
            <a:ext cx="4823025" cy="376984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1280x720 active stereo depth</a:t>
            </a:r>
          </a:p>
        </p:txBody>
      </p:sp>
      <p:pic>
        <p:nvPicPr>
          <p:cNvPr id="63" name="color.PNG" descr="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8697" y="2284847"/>
            <a:ext cx="4685286" cy="3158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depth.PNG" descr="dep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6886" y="2284847"/>
            <a:ext cx="4685287" cy="315862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1920x1080 RGB resolution"/>
          <p:cNvSpPr txBox="1"/>
          <p:nvPr/>
        </p:nvSpPr>
        <p:spPr>
          <a:xfrm>
            <a:off x="6663776" y="1414532"/>
            <a:ext cx="4575128" cy="37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431800" indent="-323850">
              <a:spcBef>
                <a:spcPts val="1400"/>
              </a:spcBef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1920x1080 RGB resolution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1. RGB and depth frame capture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1. RGB and depth frame capture</a:t>
            </a:r>
          </a:p>
        </p:txBody>
      </p:sp>
      <p:sp>
        <p:nvSpPr>
          <p:cNvPr id="68" name="1280x720 active stereo depth"/>
          <p:cNvSpPr txBox="1"/>
          <p:nvPr>
            <p:ph type="body" sz="quarter" idx="1"/>
          </p:nvPr>
        </p:nvSpPr>
        <p:spPr>
          <a:xfrm>
            <a:off x="6364208" y="1326076"/>
            <a:ext cx="4823025" cy="376984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1280x720 active stereo depth</a:t>
            </a:r>
          </a:p>
        </p:txBody>
      </p:sp>
      <p:sp>
        <p:nvSpPr>
          <p:cNvPr id="69" name="1920x1080 RGB resolution"/>
          <p:cNvSpPr txBox="1"/>
          <p:nvPr/>
        </p:nvSpPr>
        <p:spPr>
          <a:xfrm>
            <a:off x="1004767" y="1326076"/>
            <a:ext cx="4575127" cy="37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431800" indent="-323850">
              <a:spcBef>
                <a:spcPts val="1400"/>
              </a:spcBef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1920x1080 RGB resolution</a:t>
            </a:r>
          </a:p>
        </p:txBody>
      </p:sp>
      <p:pic>
        <p:nvPicPr>
          <p:cNvPr id="70" name="rgb_raw_Color.png" descr="rgb_raw_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292" y="2153586"/>
            <a:ext cx="5102822" cy="2870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depth_raw_Depth.png" descr="depth_raw_Dep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1886" y="2150250"/>
            <a:ext cx="5102822" cy="2870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2. Post-Processing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2. Post-Processing</a:t>
            </a:r>
          </a:p>
        </p:txBody>
      </p:sp>
      <p:sp>
        <p:nvSpPr>
          <p:cNvPr id="74" name="2.2 Threshold Filter"/>
          <p:cNvSpPr txBox="1"/>
          <p:nvPr>
            <p:ph type="body" sz="quarter" idx="1"/>
          </p:nvPr>
        </p:nvSpPr>
        <p:spPr>
          <a:xfrm>
            <a:off x="4136206" y="2094770"/>
            <a:ext cx="2795588" cy="3918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2.2 Threshold Filter</a:t>
            </a:r>
          </a:p>
        </p:txBody>
      </p:sp>
      <p:pic>
        <p:nvPicPr>
          <p:cNvPr id="75" name="depth_threshold_Depth.png" descr="depth_threshold_Dep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519" y="2725313"/>
            <a:ext cx="3622963" cy="2037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depth_raw_Depth.png" descr="depth_raw_Dep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818" y="3041438"/>
            <a:ext cx="2498964" cy="1405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depth_hole_filling_Depth.png" descr="depth_hole_filling_Dept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3219" y="2725313"/>
            <a:ext cx="3622963" cy="2037917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2.3 Hole-Filling Filter"/>
          <p:cNvSpPr txBox="1"/>
          <p:nvPr/>
        </p:nvSpPr>
        <p:spPr>
          <a:xfrm>
            <a:off x="8364443" y="2094770"/>
            <a:ext cx="3000514" cy="39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2.3 Hole-Filling Filter</a:t>
            </a:r>
          </a:p>
        </p:txBody>
      </p:sp>
      <p:sp>
        <p:nvSpPr>
          <p:cNvPr id="79" name="2.1 Raw Input"/>
          <p:cNvSpPr txBox="1"/>
          <p:nvPr/>
        </p:nvSpPr>
        <p:spPr>
          <a:xfrm>
            <a:off x="744270" y="2094770"/>
            <a:ext cx="2042060" cy="39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2.1 Raw Input</a:t>
            </a:r>
          </a:p>
        </p:txBody>
      </p:sp>
      <p:sp>
        <p:nvSpPr>
          <p:cNvPr id="80" name="Linie"/>
          <p:cNvSpPr/>
          <p:nvPr/>
        </p:nvSpPr>
        <p:spPr>
          <a:xfrm>
            <a:off x="3028985" y="2290702"/>
            <a:ext cx="864566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1" name="Linie"/>
          <p:cNvSpPr/>
          <p:nvPr/>
        </p:nvSpPr>
        <p:spPr>
          <a:xfrm>
            <a:off x="7215836" y="2290702"/>
            <a:ext cx="864566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3. Align RGB and depth frame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3. Align RGB and depth frame</a:t>
            </a:r>
          </a:p>
        </p:txBody>
      </p:sp>
      <p:pic>
        <p:nvPicPr>
          <p:cNvPr id="84" name="Bildschirmfoto 2020-01-30 um 12.43.23.png" descr="Bildschirmfoto 2020-01-30 um 12.43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776" y="1123990"/>
            <a:ext cx="6308448" cy="4610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4. ChArUco Board detection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4. ChArUco Board detection</a:t>
            </a:r>
          </a:p>
        </p:txBody>
      </p:sp>
      <p:sp>
        <p:nvSpPr>
          <p:cNvPr id="87" name="Detect 12 ChArUco corners in all camera streams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Detect 12 ChArUco corners in all camera streams</a:t>
            </a:r>
          </a:p>
        </p:txBody>
      </p:sp>
      <p:pic>
        <p:nvPicPr>
          <p:cNvPr id="88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rcRect l="50347" t="0" r="0" b="0"/>
          <a:stretch>
            <a:fillRect/>
          </a:stretch>
        </p:blipFill>
        <p:spPr>
          <a:xfrm>
            <a:off x="3532187" y="1571419"/>
            <a:ext cx="5146844" cy="3856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